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4" r:id="rId9"/>
  </p:sldIdLst>
  <p:sldSz cx="14630400" cy="8229600"/>
  <p:notesSz cx="8229600" cy="14630400"/>
  <p:embeddedFontLst>
    <p:embeddedFont>
      <p:font typeface="Lora" pitchFamily="2" charset="0"/>
      <p:regular r:id="rId11"/>
    </p:embeddedFont>
    <p:embeddedFont>
      <p:font typeface="Source Sans Pro" panose="020B0503030403020204" pitchFamily="34" charset="0"/>
      <p:regular r:id="rId1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>
        <p:scale>
          <a:sx n="57" d="100"/>
          <a:sy n="57" d="100"/>
        </p:scale>
        <p:origin x="1214" y="4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917418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2094905"/>
            <a:ext cx="7468553" cy="29146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650"/>
              </a:lnSpc>
              <a:buNone/>
            </a:pPr>
            <a:r>
              <a:rPr lang="en-US" sz="61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Snap to SQL: Image to Schema Converter</a:t>
            </a:r>
            <a:endParaRPr lang="en-US" sz="6100" dirty="0"/>
          </a:p>
        </p:txBody>
      </p:sp>
      <p:sp>
        <p:nvSpPr>
          <p:cNvPr id="4" name="Text 1"/>
          <p:cNvSpPr/>
          <p:nvPr/>
        </p:nvSpPr>
        <p:spPr>
          <a:xfrm>
            <a:off x="6324124" y="5368528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Transform your ER diagrams into SQL schemas automatically using the power of AI and ML.</a:t>
            </a:r>
            <a:endParaRPr lang="en-US" sz="185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12DD00A-0146-4B18-949B-B68B1895D3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853797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Motivation and Problem Statement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2620804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Simplify database development by bridging the gap between visual designs and code.</a:t>
            </a:r>
            <a:endParaRPr lang="en-US" sz="1850" dirty="0"/>
          </a:p>
        </p:txBody>
      </p:sp>
      <p:sp>
        <p:nvSpPr>
          <p:cNvPr id="5" name="Shape 2"/>
          <p:cNvSpPr/>
          <p:nvPr/>
        </p:nvSpPr>
        <p:spPr>
          <a:xfrm>
            <a:off x="6324124" y="3656052"/>
            <a:ext cx="3614618" cy="2123242"/>
          </a:xfrm>
          <a:prstGeom prst="roundRect">
            <a:avLst>
              <a:gd name="adj" fmla="val 1691"/>
            </a:avLst>
          </a:prstGeom>
          <a:solidFill>
            <a:srgbClr val="F3E7D4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Text 3"/>
          <p:cNvSpPr/>
          <p:nvPr/>
        </p:nvSpPr>
        <p:spPr>
          <a:xfrm>
            <a:off x="6563439" y="389536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Time-Consuming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6563439" y="4390906"/>
            <a:ext cx="313598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Manual conversion is tedious and prone to errors.</a:t>
            </a:r>
            <a:endParaRPr lang="en-US" sz="1850" dirty="0"/>
          </a:p>
        </p:txBody>
      </p:sp>
      <p:sp>
        <p:nvSpPr>
          <p:cNvPr id="8" name="Shape 5"/>
          <p:cNvSpPr/>
          <p:nvPr/>
        </p:nvSpPr>
        <p:spPr>
          <a:xfrm>
            <a:off x="10178058" y="3656052"/>
            <a:ext cx="3614618" cy="2123242"/>
          </a:xfrm>
          <a:prstGeom prst="roundRect">
            <a:avLst>
              <a:gd name="adj" fmla="val 1691"/>
            </a:avLst>
          </a:prstGeom>
          <a:solidFill>
            <a:srgbClr val="F3E7D4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9" name="Text 6"/>
          <p:cNvSpPr/>
          <p:nvPr/>
        </p:nvSpPr>
        <p:spPr>
          <a:xfrm>
            <a:off x="10417373" y="389536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Inconsistent Results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10417373" y="4390906"/>
            <a:ext cx="3135987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Human error leads to variations in schema interpretation.</a:t>
            </a:r>
            <a:endParaRPr lang="en-US" sz="1850" dirty="0"/>
          </a:p>
        </p:txBody>
      </p:sp>
      <p:sp>
        <p:nvSpPr>
          <p:cNvPr id="11" name="Shape 8"/>
          <p:cNvSpPr/>
          <p:nvPr/>
        </p:nvSpPr>
        <p:spPr>
          <a:xfrm>
            <a:off x="6324124" y="6018609"/>
            <a:ext cx="7468553" cy="1357193"/>
          </a:xfrm>
          <a:prstGeom prst="roundRect">
            <a:avLst>
              <a:gd name="adj" fmla="val 2646"/>
            </a:avLst>
          </a:prstGeom>
          <a:solidFill>
            <a:srgbClr val="F3E7D4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2" name="Text 9"/>
          <p:cNvSpPr/>
          <p:nvPr/>
        </p:nvSpPr>
        <p:spPr>
          <a:xfrm>
            <a:off x="6563439" y="6257925"/>
            <a:ext cx="390334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Increased Development Costs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6563439" y="6753463"/>
            <a:ext cx="698992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Manual processes hinder project efficiency.</a:t>
            </a:r>
            <a:endParaRPr lang="en-US" sz="185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520840D-25F6-3C9E-8EFD-20D4980A53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71855" y="617696"/>
            <a:ext cx="5697974" cy="659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150"/>
              </a:lnSpc>
              <a:buNone/>
            </a:pPr>
            <a:r>
              <a:rPr lang="en-US" sz="415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Architectural Overview</a:t>
            </a:r>
            <a:endParaRPr lang="en-US" sz="4150" dirty="0"/>
          </a:p>
        </p:txBody>
      </p:sp>
      <p:sp>
        <p:nvSpPr>
          <p:cNvPr id="4" name="Text 1"/>
          <p:cNvSpPr/>
          <p:nvPr/>
        </p:nvSpPr>
        <p:spPr>
          <a:xfrm>
            <a:off x="6271855" y="1614249"/>
            <a:ext cx="7573089" cy="3590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Snap to SQL leverages a robust multi-stage architecture.</a:t>
            </a:r>
            <a:endParaRPr lang="en-US" sz="17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1855" y="2225754"/>
            <a:ext cx="1122045" cy="1795343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730490" y="2450068"/>
            <a:ext cx="2640211" cy="3300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Image Processing</a:t>
            </a:r>
            <a:endParaRPr lang="en-US" sz="2050" dirty="0"/>
          </a:p>
        </p:txBody>
      </p:sp>
      <p:sp>
        <p:nvSpPr>
          <p:cNvPr id="7" name="Text 3"/>
          <p:cNvSpPr/>
          <p:nvPr/>
        </p:nvSpPr>
        <p:spPr>
          <a:xfrm>
            <a:off x="7730490" y="2914650"/>
            <a:ext cx="6114455" cy="3590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Prepares the input image for analysis.</a:t>
            </a:r>
            <a:endParaRPr lang="en-US" sz="17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1855" y="4021098"/>
            <a:ext cx="1122045" cy="1795343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7730490" y="4245412"/>
            <a:ext cx="2640211" cy="3300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Feature Extraction</a:t>
            </a:r>
            <a:endParaRPr lang="en-US" sz="2050" dirty="0"/>
          </a:p>
        </p:txBody>
      </p:sp>
      <p:sp>
        <p:nvSpPr>
          <p:cNvPr id="10" name="Text 5"/>
          <p:cNvSpPr/>
          <p:nvPr/>
        </p:nvSpPr>
        <p:spPr>
          <a:xfrm>
            <a:off x="7730490" y="4709993"/>
            <a:ext cx="6114455" cy="3590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Identifies key elements and relationships.</a:t>
            </a:r>
            <a:endParaRPr lang="en-US" sz="17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71855" y="5816441"/>
            <a:ext cx="1122045" cy="1795343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7730490" y="6040755"/>
            <a:ext cx="2640211" cy="3300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Schema Generation</a:t>
            </a:r>
            <a:endParaRPr lang="en-US" sz="2050" dirty="0"/>
          </a:p>
        </p:txBody>
      </p:sp>
      <p:sp>
        <p:nvSpPr>
          <p:cNvPr id="13" name="Text 7"/>
          <p:cNvSpPr/>
          <p:nvPr/>
        </p:nvSpPr>
        <p:spPr>
          <a:xfrm>
            <a:off x="7730490" y="6505337"/>
            <a:ext cx="6114455" cy="3590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Translates features into SQL code.</a:t>
            </a:r>
            <a:endParaRPr lang="en-US" sz="175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C5A6281-2C27-3872-6065-7D3975253C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" y="-1"/>
            <a:ext cx="14630401" cy="822959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9921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3987879"/>
            <a:ext cx="9661208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Feature Extraction and Classification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5050869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Identifying essential elements and relationships in ER diagrams.</a:t>
            </a:r>
            <a:endParaRPr lang="en-US" sz="1850" dirty="0"/>
          </a:p>
        </p:txBody>
      </p:sp>
      <p:sp>
        <p:nvSpPr>
          <p:cNvPr id="5" name="Shape 2"/>
          <p:cNvSpPr/>
          <p:nvPr/>
        </p:nvSpPr>
        <p:spPr>
          <a:xfrm>
            <a:off x="837724" y="5972294"/>
            <a:ext cx="538520" cy="538520"/>
          </a:xfrm>
          <a:prstGeom prst="roundRect">
            <a:avLst>
              <a:gd name="adj" fmla="val 6668"/>
            </a:avLst>
          </a:prstGeom>
          <a:solidFill>
            <a:srgbClr val="F3E7D4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Text 3"/>
          <p:cNvSpPr/>
          <p:nvPr/>
        </p:nvSpPr>
        <p:spPr>
          <a:xfrm>
            <a:off x="1045369" y="6072545"/>
            <a:ext cx="123111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1</a:t>
            </a:r>
            <a:endParaRPr lang="en-US" sz="2650" dirty="0"/>
          </a:p>
        </p:txBody>
      </p:sp>
      <p:sp>
        <p:nvSpPr>
          <p:cNvPr id="7" name="Text 4"/>
          <p:cNvSpPr/>
          <p:nvPr/>
        </p:nvSpPr>
        <p:spPr>
          <a:xfrm>
            <a:off x="1615559" y="597229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Entity Recognition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1615559" y="6467832"/>
            <a:ext cx="3380899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Detects entities and their attributes.</a:t>
            </a:r>
            <a:endParaRPr lang="en-US" sz="1850" dirty="0"/>
          </a:p>
        </p:txBody>
      </p:sp>
      <p:sp>
        <p:nvSpPr>
          <p:cNvPr id="9" name="Shape 6"/>
          <p:cNvSpPr/>
          <p:nvPr/>
        </p:nvSpPr>
        <p:spPr>
          <a:xfrm>
            <a:off x="5235773" y="5972294"/>
            <a:ext cx="538520" cy="538520"/>
          </a:xfrm>
          <a:prstGeom prst="roundRect">
            <a:avLst>
              <a:gd name="adj" fmla="val 6668"/>
            </a:avLst>
          </a:prstGeom>
          <a:solidFill>
            <a:srgbClr val="F3E7D4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0" name="Text 7"/>
          <p:cNvSpPr/>
          <p:nvPr/>
        </p:nvSpPr>
        <p:spPr>
          <a:xfrm>
            <a:off x="5414248" y="6072545"/>
            <a:ext cx="181570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2</a:t>
            </a:r>
            <a:endParaRPr lang="en-US" sz="2650" dirty="0"/>
          </a:p>
        </p:txBody>
      </p:sp>
      <p:sp>
        <p:nvSpPr>
          <p:cNvPr id="11" name="Text 8"/>
          <p:cNvSpPr/>
          <p:nvPr/>
        </p:nvSpPr>
        <p:spPr>
          <a:xfrm>
            <a:off x="6013609" y="5972294"/>
            <a:ext cx="3263384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Relationship Recognition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013609" y="6467832"/>
            <a:ext cx="3380899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Determines relationships between entities.</a:t>
            </a:r>
            <a:endParaRPr lang="en-US" sz="1850" dirty="0"/>
          </a:p>
        </p:txBody>
      </p:sp>
      <p:sp>
        <p:nvSpPr>
          <p:cNvPr id="13" name="Shape 10"/>
          <p:cNvSpPr/>
          <p:nvPr/>
        </p:nvSpPr>
        <p:spPr>
          <a:xfrm>
            <a:off x="9633823" y="5972294"/>
            <a:ext cx="538520" cy="538520"/>
          </a:xfrm>
          <a:prstGeom prst="roundRect">
            <a:avLst>
              <a:gd name="adj" fmla="val 6668"/>
            </a:avLst>
          </a:prstGeom>
          <a:solidFill>
            <a:srgbClr val="F3E7D4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4" name="Text 11"/>
          <p:cNvSpPr/>
          <p:nvPr/>
        </p:nvSpPr>
        <p:spPr>
          <a:xfrm>
            <a:off x="9808964" y="6072545"/>
            <a:ext cx="188238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3</a:t>
            </a:r>
            <a:endParaRPr lang="en-US" sz="2650" dirty="0"/>
          </a:p>
        </p:txBody>
      </p:sp>
      <p:sp>
        <p:nvSpPr>
          <p:cNvPr id="15" name="Text 12"/>
          <p:cNvSpPr/>
          <p:nvPr/>
        </p:nvSpPr>
        <p:spPr>
          <a:xfrm>
            <a:off x="10411658" y="5972294"/>
            <a:ext cx="3380899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Cardinality and Optionality</a:t>
            </a:r>
            <a:endParaRPr lang="en-US" sz="2200" dirty="0"/>
          </a:p>
        </p:txBody>
      </p:sp>
      <p:sp>
        <p:nvSpPr>
          <p:cNvPr id="16" name="Text 13"/>
          <p:cNvSpPr/>
          <p:nvPr/>
        </p:nvSpPr>
        <p:spPr>
          <a:xfrm>
            <a:off x="10411658" y="6819781"/>
            <a:ext cx="3380899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Extracts relationship constraints.</a:t>
            </a:r>
            <a:endParaRPr lang="en-US" sz="185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846F387-273B-4909-1899-BEECF8F54B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399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607820"/>
            <a:ext cx="719840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Schema Generation Output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2886194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final step translates extracted features into SQL code.</a:t>
            </a:r>
            <a:endParaRPr lang="en-US" sz="1850" dirty="0"/>
          </a:p>
        </p:txBody>
      </p:sp>
      <p:sp>
        <p:nvSpPr>
          <p:cNvPr id="4" name="Text 2"/>
          <p:cNvSpPr/>
          <p:nvPr/>
        </p:nvSpPr>
        <p:spPr>
          <a:xfrm>
            <a:off x="837724" y="3484602"/>
            <a:ext cx="61855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Snap to SQL generates a fully functional SQL schema, ready for use in databases.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837724" y="4466034"/>
            <a:ext cx="61855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generated schema reflects the relationships and attributes identified from the ER diagram.</a:t>
            </a:r>
            <a:endParaRPr lang="en-US" sz="185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4761" y="2940010"/>
            <a:ext cx="6185535" cy="34124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111385B-6F62-DAFD-C814-D8FF1D3866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89210"/>
            <a:ext cx="14630400" cy="814039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43323" y="2894886"/>
            <a:ext cx="4887754" cy="2439829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37724" y="2682597"/>
            <a:ext cx="719840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Schema Generation Output</a:t>
            </a:r>
            <a:endParaRPr lang="en-US" sz="4400" dirty="0"/>
          </a:p>
        </p:txBody>
      </p:sp>
      <p:sp>
        <p:nvSpPr>
          <p:cNvPr id="5" name="Text 1"/>
          <p:cNvSpPr/>
          <p:nvPr/>
        </p:nvSpPr>
        <p:spPr>
          <a:xfrm>
            <a:off x="837724" y="3745587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generated SQL schema accurately reflects the information captured from the ER diagram.</a:t>
            </a:r>
            <a:endParaRPr lang="en-US" sz="1850" dirty="0"/>
          </a:p>
        </p:txBody>
      </p:sp>
      <p:sp>
        <p:nvSpPr>
          <p:cNvPr id="6" name="Text 2"/>
          <p:cNvSpPr/>
          <p:nvPr/>
        </p:nvSpPr>
        <p:spPr>
          <a:xfrm>
            <a:off x="837724" y="4780836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output is presented in a user-friendly format, showcasing the tables, columns, data types, and relationships.</a:t>
            </a:r>
            <a:endParaRPr lang="en-US" sz="18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734139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Literature Survey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7299960" y="1916906"/>
            <a:ext cx="30480" cy="5578554"/>
          </a:xfrm>
          <a:prstGeom prst="roundRect">
            <a:avLst>
              <a:gd name="adj" fmla="val 117806"/>
            </a:avLst>
          </a:prstGeom>
          <a:solidFill>
            <a:srgbClr val="D9CDBA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4" name="Shape 2"/>
          <p:cNvSpPr/>
          <p:nvPr/>
        </p:nvSpPr>
        <p:spPr>
          <a:xfrm>
            <a:off x="6238696" y="2440067"/>
            <a:ext cx="837724" cy="30480"/>
          </a:xfrm>
          <a:prstGeom prst="roundRect">
            <a:avLst>
              <a:gd name="adj" fmla="val 117806"/>
            </a:avLst>
          </a:prstGeom>
          <a:solidFill>
            <a:srgbClr val="D9CDBA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Shape 3"/>
          <p:cNvSpPr/>
          <p:nvPr/>
        </p:nvSpPr>
        <p:spPr>
          <a:xfrm>
            <a:off x="7045940" y="2186107"/>
            <a:ext cx="538520" cy="538520"/>
          </a:xfrm>
          <a:prstGeom prst="roundRect">
            <a:avLst>
              <a:gd name="adj" fmla="val 6668"/>
            </a:avLst>
          </a:prstGeom>
          <a:solidFill>
            <a:srgbClr val="F3E7D4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Text 4"/>
          <p:cNvSpPr/>
          <p:nvPr/>
        </p:nvSpPr>
        <p:spPr>
          <a:xfrm>
            <a:off x="7253585" y="2286357"/>
            <a:ext cx="123111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1</a:t>
            </a:r>
            <a:endParaRPr lang="en-US" sz="2650" dirty="0"/>
          </a:p>
        </p:txBody>
      </p:sp>
      <p:sp>
        <p:nvSpPr>
          <p:cNvPr id="7" name="Text 5"/>
          <p:cNvSpPr/>
          <p:nvPr/>
        </p:nvSpPr>
        <p:spPr>
          <a:xfrm>
            <a:off x="1290518" y="2156222"/>
            <a:ext cx="4708088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Early Research: Rule-Based Systems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837724" y="2651760"/>
            <a:ext cx="516088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Focused on rule-based conversion of ER diagrams to SQL. Struggled with scalability and real-world ambiguities.</a:t>
            </a:r>
            <a:endParaRPr lang="en-US" sz="1850" dirty="0"/>
          </a:p>
        </p:txBody>
      </p:sp>
      <p:sp>
        <p:nvSpPr>
          <p:cNvPr id="9" name="Shape 7"/>
          <p:cNvSpPr/>
          <p:nvPr/>
        </p:nvSpPr>
        <p:spPr>
          <a:xfrm>
            <a:off x="7553980" y="3636883"/>
            <a:ext cx="837724" cy="30480"/>
          </a:xfrm>
          <a:prstGeom prst="roundRect">
            <a:avLst>
              <a:gd name="adj" fmla="val 117806"/>
            </a:avLst>
          </a:prstGeom>
          <a:solidFill>
            <a:srgbClr val="D9CDBA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0" name="Shape 8"/>
          <p:cNvSpPr/>
          <p:nvPr/>
        </p:nvSpPr>
        <p:spPr>
          <a:xfrm>
            <a:off x="7045940" y="3382923"/>
            <a:ext cx="538520" cy="538520"/>
          </a:xfrm>
          <a:prstGeom prst="roundRect">
            <a:avLst>
              <a:gd name="adj" fmla="val 6668"/>
            </a:avLst>
          </a:prstGeom>
          <a:solidFill>
            <a:srgbClr val="F3E7D4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1" name="Text 9"/>
          <p:cNvSpPr/>
          <p:nvPr/>
        </p:nvSpPr>
        <p:spPr>
          <a:xfrm>
            <a:off x="7224415" y="3483173"/>
            <a:ext cx="181570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2</a:t>
            </a:r>
            <a:endParaRPr lang="en-US" sz="2650" dirty="0"/>
          </a:p>
        </p:txBody>
      </p:sp>
      <p:sp>
        <p:nvSpPr>
          <p:cNvPr id="12" name="Text 10"/>
          <p:cNvSpPr/>
          <p:nvPr/>
        </p:nvSpPr>
        <p:spPr>
          <a:xfrm>
            <a:off x="8631793" y="335303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AI Advancements</a:t>
            </a:r>
            <a:endParaRPr lang="en-US" sz="2200" dirty="0"/>
          </a:p>
        </p:txBody>
      </p:sp>
      <p:sp>
        <p:nvSpPr>
          <p:cNvPr id="13" name="Text 11"/>
          <p:cNvSpPr/>
          <p:nvPr/>
        </p:nvSpPr>
        <p:spPr>
          <a:xfrm>
            <a:off x="8631793" y="3848576"/>
            <a:ext cx="516088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Text-to-SQL systems and generative models enable interpretation of human instructions and diagrams for SQL generation.</a:t>
            </a:r>
            <a:endParaRPr lang="en-US" sz="1850" dirty="0"/>
          </a:p>
        </p:txBody>
      </p:sp>
      <p:sp>
        <p:nvSpPr>
          <p:cNvPr id="14" name="Shape 12"/>
          <p:cNvSpPr/>
          <p:nvPr/>
        </p:nvSpPr>
        <p:spPr>
          <a:xfrm>
            <a:off x="6238696" y="4818102"/>
            <a:ext cx="837724" cy="30480"/>
          </a:xfrm>
          <a:prstGeom prst="roundRect">
            <a:avLst>
              <a:gd name="adj" fmla="val 117806"/>
            </a:avLst>
          </a:prstGeom>
          <a:solidFill>
            <a:srgbClr val="D9CDBA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5" name="Shape 13"/>
          <p:cNvSpPr/>
          <p:nvPr/>
        </p:nvSpPr>
        <p:spPr>
          <a:xfrm>
            <a:off x="7045940" y="4564142"/>
            <a:ext cx="538520" cy="538520"/>
          </a:xfrm>
          <a:prstGeom prst="roundRect">
            <a:avLst>
              <a:gd name="adj" fmla="val 6668"/>
            </a:avLst>
          </a:prstGeom>
          <a:solidFill>
            <a:srgbClr val="F3E7D4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6" name="Text 14"/>
          <p:cNvSpPr/>
          <p:nvPr/>
        </p:nvSpPr>
        <p:spPr>
          <a:xfrm>
            <a:off x="7221081" y="4664393"/>
            <a:ext cx="188238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3</a:t>
            </a:r>
            <a:endParaRPr lang="en-US" sz="2650" dirty="0"/>
          </a:p>
        </p:txBody>
      </p:sp>
      <p:sp>
        <p:nvSpPr>
          <p:cNvPr id="17" name="Text 15"/>
          <p:cNvSpPr/>
          <p:nvPr/>
        </p:nvSpPr>
        <p:spPr>
          <a:xfrm>
            <a:off x="2289096" y="4534257"/>
            <a:ext cx="3709511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Image Recognition Research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837724" y="5029795"/>
            <a:ext cx="516088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OCR and object detection form the foundation for Snap2SQL's pipeline. CNNs and transfer learning enable accurate recognition.</a:t>
            </a:r>
            <a:endParaRPr lang="en-US" sz="1850" dirty="0"/>
          </a:p>
        </p:txBody>
      </p:sp>
      <p:sp>
        <p:nvSpPr>
          <p:cNvPr id="19" name="Shape 17"/>
          <p:cNvSpPr/>
          <p:nvPr/>
        </p:nvSpPr>
        <p:spPr>
          <a:xfrm>
            <a:off x="7553980" y="5999440"/>
            <a:ext cx="837724" cy="30480"/>
          </a:xfrm>
          <a:prstGeom prst="roundRect">
            <a:avLst>
              <a:gd name="adj" fmla="val 117806"/>
            </a:avLst>
          </a:prstGeom>
          <a:solidFill>
            <a:srgbClr val="D9CDBA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0" name="Shape 18"/>
          <p:cNvSpPr/>
          <p:nvPr/>
        </p:nvSpPr>
        <p:spPr>
          <a:xfrm>
            <a:off x="7045940" y="5745480"/>
            <a:ext cx="538520" cy="538520"/>
          </a:xfrm>
          <a:prstGeom prst="roundRect">
            <a:avLst>
              <a:gd name="adj" fmla="val 6668"/>
            </a:avLst>
          </a:prstGeom>
          <a:solidFill>
            <a:srgbClr val="F3E7D4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1" name="Text 19"/>
          <p:cNvSpPr/>
          <p:nvPr/>
        </p:nvSpPr>
        <p:spPr>
          <a:xfrm>
            <a:off x="7223581" y="5845731"/>
            <a:ext cx="183237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4</a:t>
            </a:r>
            <a:endParaRPr lang="en-US" sz="2650" dirty="0"/>
          </a:p>
        </p:txBody>
      </p:sp>
      <p:sp>
        <p:nvSpPr>
          <p:cNvPr id="22" name="Text 20"/>
          <p:cNvSpPr/>
          <p:nvPr/>
        </p:nvSpPr>
        <p:spPr>
          <a:xfrm>
            <a:off x="8631793" y="571559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Snap2SQL</a:t>
            </a:r>
            <a:endParaRPr lang="en-US" sz="2200" dirty="0"/>
          </a:p>
        </p:txBody>
      </p:sp>
      <p:sp>
        <p:nvSpPr>
          <p:cNvPr id="23" name="Text 21"/>
          <p:cNvSpPr/>
          <p:nvPr/>
        </p:nvSpPr>
        <p:spPr>
          <a:xfrm>
            <a:off x="8631793" y="6211133"/>
            <a:ext cx="516088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Built upon prior research in automated database generation, entity recognition, and schema design.</a:t>
            </a:r>
            <a:endParaRPr lang="en-US" sz="1850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399D7395-3CFE-70BA-1280-39F91F1C80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59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5099" y="807601"/>
            <a:ext cx="7553801" cy="13363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250"/>
              </a:lnSpc>
              <a:buNone/>
            </a:pPr>
            <a:r>
              <a:rPr lang="en-US" sz="42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Conclusion and Future Directions</a:t>
            </a:r>
            <a:endParaRPr lang="en-US" sz="4200" dirty="0"/>
          </a:p>
        </p:txBody>
      </p:sp>
      <p:sp>
        <p:nvSpPr>
          <p:cNvPr id="4" name="Text 1"/>
          <p:cNvSpPr/>
          <p:nvPr/>
        </p:nvSpPr>
        <p:spPr>
          <a:xfrm>
            <a:off x="293294" y="2148492"/>
            <a:ext cx="7553801" cy="3633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Snap to SQL revolutionizes database development.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1120616" y="3103602"/>
            <a:ext cx="30480" cy="4318397"/>
          </a:xfrm>
          <a:prstGeom prst="roundRect">
            <a:avLst>
              <a:gd name="adj" fmla="val 111801"/>
            </a:avLst>
          </a:prstGeom>
          <a:solidFill>
            <a:srgbClr val="D9CDBA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Shape 3"/>
          <p:cNvSpPr/>
          <p:nvPr/>
        </p:nvSpPr>
        <p:spPr>
          <a:xfrm>
            <a:off x="1360944" y="3599378"/>
            <a:ext cx="795099" cy="30480"/>
          </a:xfrm>
          <a:prstGeom prst="roundRect">
            <a:avLst>
              <a:gd name="adj" fmla="val 111801"/>
            </a:avLst>
          </a:prstGeom>
          <a:solidFill>
            <a:srgbClr val="D9CDBA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7" name="Shape 4"/>
          <p:cNvSpPr/>
          <p:nvPr/>
        </p:nvSpPr>
        <p:spPr>
          <a:xfrm>
            <a:off x="880289" y="3359110"/>
            <a:ext cx="511135" cy="511135"/>
          </a:xfrm>
          <a:prstGeom prst="roundRect">
            <a:avLst>
              <a:gd name="adj" fmla="val 6667"/>
            </a:avLst>
          </a:prstGeom>
          <a:solidFill>
            <a:srgbClr val="F3E7D4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8" name="Text 5"/>
          <p:cNvSpPr/>
          <p:nvPr/>
        </p:nvSpPr>
        <p:spPr>
          <a:xfrm>
            <a:off x="1077456" y="3454241"/>
            <a:ext cx="116800" cy="3207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1</a:t>
            </a:r>
            <a:endParaRPr lang="en-US" sz="2500" dirty="0"/>
          </a:p>
        </p:txBody>
      </p:sp>
      <p:sp>
        <p:nvSpPr>
          <p:cNvPr id="9" name="Text 6"/>
          <p:cNvSpPr/>
          <p:nvPr/>
        </p:nvSpPr>
        <p:spPr>
          <a:xfrm>
            <a:off x="2385298" y="3330773"/>
            <a:ext cx="2672596" cy="3340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Enhanced Accuracy</a:t>
            </a:r>
            <a:endParaRPr lang="en-US" sz="2100" dirty="0"/>
          </a:p>
        </p:txBody>
      </p:sp>
      <p:sp>
        <p:nvSpPr>
          <p:cNvPr id="10" name="Text 7"/>
          <p:cNvSpPr/>
          <p:nvPr/>
        </p:nvSpPr>
        <p:spPr>
          <a:xfrm>
            <a:off x="2385298" y="3801070"/>
            <a:ext cx="5963603" cy="3633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Improving the model's ability to handle complex diagrams.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1360944" y="5114568"/>
            <a:ext cx="795099" cy="30480"/>
          </a:xfrm>
          <a:prstGeom prst="roundRect">
            <a:avLst>
              <a:gd name="adj" fmla="val 111801"/>
            </a:avLst>
          </a:prstGeom>
          <a:solidFill>
            <a:srgbClr val="D9CDBA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2" name="Shape 9"/>
          <p:cNvSpPr/>
          <p:nvPr/>
        </p:nvSpPr>
        <p:spPr>
          <a:xfrm>
            <a:off x="880289" y="4874300"/>
            <a:ext cx="511135" cy="511135"/>
          </a:xfrm>
          <a:prstGeom prst="roundRect">
            <a:avLst>
              <a:gd name="adj" fmla="val 6667"/>
            </a:avLst>
          </a:prstGeom>
          <a:solidFill>
            <a:srgbClr val="F3E7D4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3" name="Text 10"/>
          <p:cNvSpPr/>
          <p:nvPr/>
        </p:nvSpPr>
        <p:spPr>
          <a:xfrm>
            <a:off x="1049715" y="4969431"/>
            <a:ext cx="172283" cy="3207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2</a:t>
            </a:r>
            <a:endParaRPr lang="en-US" sz="2500" dirty="0"/>
          </a:p>
        </p:txBody>
      </p:sp>
      <p:sp>
        <p:nvSpPr>
          <p:cNvPr id="14" name="Text 11"/>
          <p:cNvSpPr/>
          <p:nvPr/>
        </p:nvSpPr>
        <p:spPr>
          <a:xfrm>
            <a:off x="2385298" y="4845963"/>
            <a:ext cx="2889528" cy="3340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Extended Functionality</a:t>
            </a:r>
            <a:endParaRPr lang="en-US" sz="2100" dirty="0"/>
          </a:p>
        </p:txBody>
      </p:sp>
      <p:sp>
        <p:nvSpPr>
          <p:cNvPr id="15" name="Text 12"/>
          <p:cNvSpPr/>
          <p:nvPr/>
        </p:nvSpPr>
        <p:spPr>
          <a:xfrm>
            <a:off x="2385298" y="5316260"/>
            <a:ext cx="5963603" cy="3633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Supporting additional database systems and features.</a:t>
            </a:r>
            <a:endParaRPr lang="en-US" sz="1750" dirty="0"/>
          </a:p>
        </p:txBody>
      </p:sp>
      <p:sp>
        <p:nvSpPr>
          <p:cNvPr id="16" name="Shape 13"/>
          <p:cNvSpPr/>
          <p:nvPr/>
        </p:nvSpPr>
        <p:spPr>
          <a:xfrm>
            <a:off x="1360944" y="6629757"/>
            <a:ext cx="795099" cy="30480"/>
          </a:xfrm>
          <a:prstGeom prst="roundRect">
            <a:avLst>
              <a:gd name="adj" fmla="val 111801"/>
            </a:avLst>
          </a:prstGeom>
          <a:solidFill>
            <a:srgbClr val="D9CDBA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7" name="Shape 14"/>
          <p:cNvSpPr/>
          <p:nvPr/>
        </p:nvSpPr>
        <p:spPr>
          <a:xfrm>
            <a:off x="880289" y="6389489"/>
            <a:ext cx="511135" cy="511135"/>
          </a:xfrm>
          <a:prstGeom prst="roundRect">
            <a:avLst>
              <a:gd name="adj" fmla="val 6667"/>
            </a:avLst>
          </a:prstGeom>
          <a:solidFill>
            <a:srgbClr val="F3E7D4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8" name="Text 15"/>
          <p:cNvSpPr/>
          <p:nvPr/>
        </p:nvSpPr>
        <p:spPr>
          <a:xfrm>
            <a:off x="1046500" y="6484620"/>
            <a:ext cx="178594" cy="3207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3</a:t>
            </a:r>
            <a:endParaRPr lang="en-US" sz="2500" dirty="0"/>
          </a:p>
        </p:txBody>
      </p:sp>
      <p:sp>
        <p:nvSpPr>
          <p:cNvPr id="19" name="Text 16"/>
          <p:cNvSpPr/>
          <p:nvPr/>
        </p:nvSpPr>
        <p:spPr>
          <a:xfrm>
            <a:off x="2385298" y="6361152"/>
            <a:ext cx="4480560" cy="3340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Integration with Development Tools</a:t>
            </a:r>
            <a:endParaRPr lang="en-US" sz="2100" dirty="0"/>
          </a:p>
        </p:txBody>
      </p:sp>
      <p:sp>
        <p:nvSpPr>
          <p:cNvPr id="20" name="Text 17"/>
          <p:cNvSpPr/>
          <p:nvPr/>
        </p:nvSpPr>
        <p:spPr>
          <a:xfrm>
            <a:off x="2385298" y="6831449"/>
            <a:ext cx="5963603" cy="3633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Seamlessly integrating with popular IDEs and platforms.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365</Words>
  <Application>Microsoft Office PowerPoint</Application>
  <PresentationFormat>Custom</PresentationFormat>
  <Paragraphs>68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Source Sans Pro</vt:lpstr>
      <vt:lpstr>Lora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Raghav khandelwal</cp:lastModifiedBy>
  <cp:revision>3</cp:revision>
  <dcterms:created xsi:type="dcterms:W3CDTF">2024-11-30T17:15:06Z</dcterms:created>
  <dcterms:modified xsi:type="dcterms:W3CDTF">2025-01-16T17:29:10Z</dcterms:modified>
</cp:coreProperties>
</file>